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23"/>
  </p:notesMasterIdLst>
  <p:handoutMasterIdLst>
    <p:handoutMasterId r:id="rId24"/>
  </p:handoutMasterIdLst>
  <p:sldIdLst>
    <p:sldId id="259" r:id="rId4"/>
    <p:sldId id="330" r:id="rId5"/>
    <p:sldId id="343" r:id="rId6"/>
    <p:sldId id="282" r:id="rId7"/>
    <p:sldId id="342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01" r:id="rId17"/>
    <p:sldId id="353" r:id="rId18"/>
    <p:sldId id="354" r:id="rId19"/>
    <p:sldId id="300" r:id="rId20"/>
    <p:sldId id="355" r:id="rId21"/>
    <p:sldId id="332" r:id="rId2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29">
          <p15:clr>
            <a:srgbClr val="A4A3A4"/>
          </p15:clr>
        </p15:guide>
        <p15:guide id="2" pos="76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F73"/>
    <a:srgbClr val="7AA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howGuides="1">
      <p:cViewPr varScale="1">
        <p:scale>
          <a:sx n="55" d="100"/>
          <a:sy n="55" d="100"/>
        </p:scale>
        <p:origin x="630" y="84"/>
      </p:cViewPr>
      <p:guideLst>
        <p:guide orient="horz" pos="8629"/>
        <p:guide pos="76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  <a:latin typeface="Trashhand"/>
            <a:cs typeface="Trashhand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D49B1888-34C6-1745-B1BC-93104A42275E}">
      <dgm:prSet phldrT="[Text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  <a:latin typeface="Trashhand"/>
            <a:cs typeface="Trashhand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B363E54C-FEEB-364C-B088-5E2C4BC8AF2D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  <a:latin typeface="Trashhand"/>
            <a:cs typeface="Trashhand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Trashhand"/>
            <a:cs typeface="Trashhand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3958775" y="231677"/>
          <a:ext cx="4032447" cy="2688298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FFFFFF"/>
            </a:solidFill>
            <a:latin typeface="Trashhand"/>
            <a:cs typeface="Trashhand"/>
          </a:endParaRPr>
        </a:p>
      </dsp:txBody>
      <dsp:txXfrm>
        <a:off x="3958775" y="231677"/>
        <a:ext cx="4032447" cy="2688298"/>
      </dsp:txXfrm>
    </dsp:sp>
    <dsp:sp modelId="{29FB89C4-9060-B244-89CC-D981DA50B324}">
      <dsp:nvSpPr>
        <dsp:cNvPr id="0" name=""/>
        <dsp:cNvSpPr/>
      </dsp:nvSpPr>
      <dsp:spPr>
        <a:xfrm>
          <a:off x="2016224" y="2688298"/>
          <a:ext cx="8064895" cy="2688298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FFFFFF"/>
            </a:solidFill>
            <a:latin typeface="Trashhand"/>
            <a:cs typeface="Trashhand"/>
          </a:endParaRPr>
        </a:p>
      </dsp:txBody>
      <dsp:txXfrm>
        <a:off x="3427580" y="2688298"/>
        <a:ext cx="5242182" cy="2688298"/>
      </dsp:txXfrm>
    </dsp:sp>
    <dsp:sp modelId="{3C544410-0868-8442-8659-77115A0D24C0}">
      <dsp:nvSpPr>
        <dsp:cNvPr id="0" name=""/>
        <dsp:cNvSpPr/>
      </dsp:nvSpPr>
      <dsp:spPr>
        <a:xfrm>
          <a:off x="0" y="5376597"/>
          <a:ext cx="12097343" cy="2688298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FFFFFF"/>
            </a:solidFill>
            <a:latin typeface="Trashhand"/>
            <a:cs typeface="Trashhand"/>
          </a:endParaRPr>
        </a:p>
      </dsp:txBody>
      <dsp:txXfrm>
        <a:off x="2117035" y="5376597"/>
        <a:ext cx="7863273" cy="2688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D607-9642-AD4D-A04F-21E2437AC950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ABCE5-93B2-CA47-9C90-DC6DC90D6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5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C9D8C-1FFA-1641-8B1B-36736A75A695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9B329-E67A-6D49-B442-03542797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9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7.png"/><Relationship Id="rId7" Type="http://schemas.openxmlformats.org/officeDocument/2006/relationships/image" Target="../media/image2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emf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3" Type="http://schemas.openxmlformats.org/officeDocument/2006/relationships/image" Target="../media/image7.png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4" Type="http://schemas.openxmlformats.org/officeDocument/2006/relationships/image" Target="../media/image6.png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7.png"/><Relationship Id="rId7" Type="http://schemas.openxmlformats.org/officeDocument/2006/relationships/image" Target="../media/image39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7.emf"/><Relationship Id="rId5" Type="http://schemas.openxmlformats.org/officeDocument/2006/relationships/image" Target="../media/image36.emf"/><Relationship Id="rId4" Type="http://schemas.openxmlformats.org/officeDocument/2006/relationships/image" Target="../media/image6.png"/><Relationship Id="rId9" Type="http://schemas.openxmlformats.org/officeDocument/2006/relationships/image" Target="../media/image4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5.emf"/><Relationship Id="rId4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7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TrashHAND"/>
                <a:cs typeface="TrashHAND"/>
              </a:defRPr>
            </a:lvl1pPr>
            <a:lvl2pPr>
              <a:defRPr spc="300">
                <a:latin typeface="TrashHAND"/>
                <a:cs typeface="TrashHAND"/>
              </a:defRPr>
            </a:lvl2pPr>
            <a:lvl3pPr>
              <a:defRPr spc="300">
                <a:latin typeface="TrashHAND"/>
                <a:cs typeface="TrashHAND"/>
              </a:defRPr>
            </a:lvl3pPr>
            <a:lvl4pPr>
              <a:defRPr spc="300">
                <a:latin typeface="TrashHAND"/>
                <a:cs typeface="TrashHAND"/>
              </a:defRPr>
            </a:lvl4pPr>
            <a:lvl5pPr>
              <a:defRPr spc="300">
                <a:latin typeface="TrashHAND"/>
                <a:cs typeface="TrashHAN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2254896" y="4511452"/>
            <a:ext cx="9505304" cy="1875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2196763" y="3257600"/>
            <a:ext cx="9717061" cy="7344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6396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5 May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2429152" y="2971801"/>
            <a:ext cx="5224565" cy="63507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918070" y="2971801"/>
            <a:ext cx="5224565" cy="63507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373008" y="2971800"/>
            <a:ext cx="5223136" cy="8913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6911777" y="10300332"/>
            <a:ext cx="5204881" cy="158486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12429152" y="10300332"/>
            <a:ext cx="5251927" cy="158486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17931651" y="10300332"/>
            <a:ext cx="5233408" cy="158486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17940234" y="2971801"/>
            <a:ext cx="5224565" cy="63507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6909488" y="9538331"/>
            <a:ext cx="5233408" cy="9144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36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447127" y="9538331"/>
            <a:ext cx="5233408" cy="9144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36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7931651" y="9538331"/>
            <a:ext cx="5233408" cy="9144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36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6613970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1724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5 May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785" y="2465512"/>
            <a:ext cx="14257583" cy="9289032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17000">
                <a:latin typeface="Trashhand"/>
                <a:cs typeface="Trashhand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5126536" y="-1206896"/>
            <a:ext cx="12331160" cy="1189436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550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11243992" y="605208"/>
            <a:ext cx="1288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1148350943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 bwMode="auto">
          <a:xfrm>
            <a:off x="12480032" y="2897560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1174776" y="2897560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5 May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13718137" y="3545632"/>
            <a:ext cx="1167378" cy="2512730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1910163" y="3774037"/>
            <a:ext cx="2413760" cy="1925676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16611025" y="3720008"/>
            <a:ext cx="6567152" cy="309164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16613124" y="2971800"/>
            <a:ext cx="6603144" cy="762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4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5355984" y="3720008"/>
            <a:ext cx="6567152" cy="309164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5358083" y="2971800"/>
            <a:ext cx="6603144" cy="762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4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12649140" y="8022021"/>
            <a:ext cx="10515660" cy="43085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12629599" y="7273813"/>
            <a:ext cx="10573293" cy="762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4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1352759" y="8022021"/>
            <a:ext cx="10515660" cy="430858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1333218" y="7273813"/>
            <a:ext cx="10573293" cy="762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4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823450" y="5266110"/>
            <a:ext cx="4851400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823450" y="9946630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8992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583488" y="2825552"/>
            <a:ext cx="3744416" cy="374441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9312" y="5849888"/>
            <a:ext cx="52578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0880" y="5849888"/>
            <a:ext cx="5257800" cy="525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55096" y="2681536"/>
            <a:ext cx="52578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May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16230074" y="3739870"/>
            <a:ext cx="3276173" cy="8375930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390800" y="3545632"/>
            <a:ext cx="14686894" cy="4607769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3500"/>
              </a:spcBef>
              <a:spcAft>
                <a:spcPts val="1200"/>
              </a:spcAft>
              <a:buFontTx/>
              <a:buNone/>
              <a:defRPr sz="4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436088" y="2681536"/>
            <a:ext cx="21728871" cy="995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448354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1447932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6401975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6401553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11427509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11427087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19583280" y="4689476"/>
            <a:ext cx="358151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19582858" y="5561857"/>
            <a:ext cx="3581519" cy="6624736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409437824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May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390800" y="3545632"/>
            <a:ext cx="14686894" cy="4607769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3500"/>
              </a:spcBef>
              <a:spcAft>
                <a:spcPts val="1200"/>
              </a:spcAft>
              <a:buFontTx/>
              <a:buNone/>
              <a:defRPr sz="4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436088" y="2681536"/>
            <a:ext cx="21728871" cy="995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448354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1447932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6401975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6401553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11427509" y="8382001"/>
            <a:ext cx="464843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11427087" y="9224638"/>
            <a:ext cx="4648439" cy="28137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19583280" y="4689476"/>
            <a:ext cx="3581519" cy="10255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44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19582858" y="5561857"/>
            <a:ext cx="3581519" cy="6624736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3500"/>
              </a:spcBef>
              <a:buFontTx/>
              <a:buNone/>
              <a:defRPr sz="32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1088639" indent="0" algn="ctr">
              <a:buFontTx/>
              <a:buNone/>
              <a:defRPr>
                <a:latin typeface="Bellota"/>
                <a:cs typeface="Bellota"/>
              </a:defRPr>
            </a:lvl2pPr>
            <a:lvl3pPr marL="2177278" indent="0" algn="ctr">
              <a:buFontTx/>
              <a:buNone/>
              <a:defRPr>
                <a:latin typeface="Bellota"/>
                <a:cs typeface="Bellota"/>
              </a:defRPr>
            </a:lvl3pPr>
            <a:lvl4pPr marL="3265917" indent="0" algn="ctr">
              <a:buFontTx/>
              <a:buNone/>
              <a:defRPr>
                <a:latin typeface="Bellota"/>
                <a:cs typeface="Bellota"/>
              </a:defRPr>
            </a:lvl4pPr>
            <a:lvl5pPr marL="4354556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16380088" y="3495991"/>
            <a:ext cx="2862577" cy="867949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57261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Trashhand"/>
                <a:cs typeface="Trashhand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8000" spc="30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7000">
                <a:latin typeface="Sketch Rockwell"/>
                <a:cs typeface="Sketch Rockwell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7475200" y="12968510"/>
            <a:ext cx="5689600" cy="730250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4051300"/>
            <a:ext cx="118268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113" y="4051300"/>
            <a:ext cx="118268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730208"/>
            <a:ext cx="16057784" cy="36004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</p:grpSpPr>
        <p:sp>
          <p:nvSpPr>
            <p:cNvPr id="124" name="Oval 123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Oval 124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Oval 125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</p:grpSpPr>
        <p:sp>
          <p:nvSpPr>
            <p:cNvPr id="120" name="Oval 11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Oval 12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Oval 12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</p:grpSpPr>
        <p:sp>
          <p:nvSpPr>
            <p:cNvPr id="115" name="Oval 114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Oval 115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Oval 116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82708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</p:grpSpPr>
        <p:sp>
          <p:nvSpPr>
            <p:cNvPr id="120" name="Oval 11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Oval 12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Oval 12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</p:grpSpPr>
        <p:sp>
          <p:nvSpPr>
            <p:cNvPr id="124" name="Oval 123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Oval 124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Oval 125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27" name="Group 126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1" name="Oval 130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2" name="Oval 131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3" name="Oval 132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298160"/>
            <a:ext cx="2376264" cy="252028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753544"/>
            <a:ext cx="2376264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1588623432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985464" y="2825552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5 May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15472388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15472388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16250752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17029116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17807479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18585843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19364206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20142570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20920934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21699297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22477660" y="3200400"/>
            <a:ext cx="601090" cy="1536758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16250752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17029116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17807479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18585843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19364207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20142570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20920934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21699298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22477660" y="7772401"/>
            <a:ext cx="520992" cy="15798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8184502" y="6112824"/>
            <a:ext cx="531947" cy="848142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51440" y="7146032"/>
            <a:ext cx="2560340" cy="214630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7223448" y="7722096"/>
            <a:ext cx="2342554" cy="1369823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4000" spc="2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3884724" y="6638226"/>
            <a:ext cx="531947" cy="848142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62908" y="7736036"/>
            <a:ext cx="2560340" cy="214630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2934916" y="8312100"/>
            <a:ext cx="2342554" cy="1369823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4000" spc="2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15432360" y="5777880"/>
            <a:ext cx="7704856" cy="15841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/>
            </a:lvl1pPr>
            <a:lvl2pPr marL="444500" indent="0">
              <a:buNone/>
              <a:defRPr sz="4000"/>
            </a:lvl2pPr>
            <a:lvl3pPr marL="762000" indent="0">
              <a:buNone/>
              <a:defRPr sz="4000"/>
            </a:lvl3pPr>
            <a:lvl4pPr marL="1016000" indent="0">
              <a:buNone/>
              <a:defRPr sz="4000"/>
            </a:lvl4pPr>
            <a:lvl5pPr marL="12700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15432360" y="4913784"/>
            <a:ext cx="7704856" cy="10081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Trashhand"/>
                <a:cs typeface="Trashhand"/>
              </a:defRPr>
            </a:lvl1pPr>
            <a:lvl2pPr marL="444500" indent="0">
              <a:buNone/>
              <a:defRPr sz="4000"/>
            </a:lvl2pPr>
            <a:lvl3pPr marL="762000" indent="0">
              <a:buNone/>
              <a:defRPr sz="4000"/>
            </a:lvl3pPr>
            <a:lvl4pPr marL="1016000" indent="0">
              <a:buNone/>
              <a:defRPr sz="4000"/>
            </a:lvl4pPr>
            <a:lvl5pPr marL="12700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15432360" y="10314384"/>
            <a:ext cx="7704856" cy="15841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/>
            </a:lvl1pPr>
            <a:lvl2pPr marL="444500" indent="0">
              <a:buNone/>
              <a:defRPr sz="4000"/>
            </a:lvl2pPr>
            <a:lvl3pPr marL="762000" indent="0">
              <a:buNone/>
              <a:defRPr sz="4000"/>
            </a:lvl3pPr>
            <a:lvl4pPr marL="1016000" indent="0">
              <a:buNone/>
              <a:defRPr sz="4000"/>
            </a:lvl4pPr>
            <a:lvl5pPr marL="12700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15432360" y="9450288"/>
            <a:ext cx="7704856" cy="10081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Trashhand"/>
                <a:cs typeface="Trashhand"/>
              </a:defRPr>
            </a:lvl1pPr>
            <a:lvl2pPr marL="444500" indent="0">
              <a:buNone/>
              <a:defRPr sz="4000"/>
            </a:lvl2pPr>
            <a:lvl3pPr marL="762000" indent="0">
              <a:buNone/>
              <a:defRPr sz="4000"/>
            </a:lvl3pPr>
            <a:lvl4pPr marL="1016000" indent="0">
              <a:buNone/>
              <a:defRPr sz="4000"/>
            </a:lvl4pPr>
            <a:lvl5pPr marL="12700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192293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913456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8456696" y="3545632"/>
            <a:ext cx="4896544" cy="107950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8456696" y="6713984"/>
            <a:ext cx="4896544" cy="107950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8456696" y="10098360"/>
            <a:ext cx="4896544" cy="107950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4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16054890" y="2957311"/>
            <a:ext cx="2298720" cy="229872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innerShdw blurRad="101600" dist="88900" dir="13560000">
              <a:prstClr val="black">
                <a:alpha val="2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 userDrawn="1"/>
        </p:nvSpPr>
        <p:spPr>
          <a:xfrm>
            <a:off x="16054890" y="6211435"/>
            <a:ext cx="2298720" cy="229872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innerShdw blurRad="101600" dist="88900" dir="13560000">
              <a:prstClr val="black">
                <a:alpha val="2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16054890" y="9461537"/>
            <a:ext cx="2298720" cy="229872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innerShdw blurRad="101600" dist="88900" dir="13560000">
              <a:prstClr val="black">
                <a:alpha val="29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16777817" y="6834410"/>
            <a:ext cx="995681" cy="847075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16841787" y="10058400"/>
            <a:ext cx="699658" cy="1196934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16765587" y="3576752"/>
            <a:ext cx="977788" cy="995248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7223448" y="5705872"/>
            <a:ext cx="531947" cy="848142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43328" y="6641976"/>
            <a:ext cx="2560340" cy="214630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6249046" y="7146032"/>
            <a:ext cx="2342554" cy="1369823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4000" spc="2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061691" y="2971800"/>
            <a:ext cx="9682696" cy="931068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11049580" y="2743200"/>
            <a:ext cx="12113791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11324300" y="9814996"/>
            <a:ext cx="715319" cy="71541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19680832" y="9814996"/>
            <a:ext cx="715319" cy="71541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15504368" y="9814996"/>
            <a:ext cx="715319" cy="71541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11327904" y="10746432"/>
            <a:ext cx="3888432" cy="15113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15504368" y="10746432"/>
            <a:ext cx="3888432" cy="15113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19680832" y="10746432"/>
            <a:ext cx="3888432" cy="15113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12196762" y="9810328"/>
            <a:ext cx="3019573" cy="86409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3200"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16368464" y="9810328"/>
            <a:ext cx="3019573" cy="86409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3200"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20544928" y="9738320"/>
            <a:ext cx="3019573" cy="86409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3200"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11039475" y="3978275"/>
            <a:ext cx="12169775" cy="5327650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3000"/>
              </a:spcBef>
              <a:buFontTx/>
              <a:buNone/>
              <a:defRPr sz="4000"/>
            </a:lvl1pPr>
            <a:lvl2pPr marL="444500" indent="0" algn="l">
              <a:spcBef>
                <a:spcPts val="3000"/>
              </a:spcBef>
              <a:buFontTx/>
              <a:buNone/>
              <a:defRPr sz="4000"/>
            </a:lvl2pPr>
            <a:lvl3pPr marL="762000" indent="0" algn="l">
              <a:spcBef>
                <a:spcPts val="3000"/>
              </a:spcBef>
              <a:buFontTx/>
              <a:buNone/>
              <a:defRPr sz="4000"/>
            </a:lvl3pPr>
            <a:lvl4pPr marL="1016000" indent="0" algn="l">
              <a:spcBef>
                <a:spcPts val="3000"/>
              </a:spcBef>
              <a:buFontTx/>
              <a:buNone/>
              <a:defRPr sz="4000"/>
            </a:lvl4pPr>
            <a:lvl5pPr marL="1270000" indent="0" algn="l">
              <a:spcBef>
                <a:spcPts val="3000"/>
              </a:spcBef>
              <a:buFontTx/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066348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ROCKWELL"/>
                <a:cs typeface="Sketch ROCKWELL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968510"/>
            <a:ext cx="5689600" cy="730250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87690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Trashhand"/>
                <a:cs typeface="Trashhand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968510"/>
            <a:ext cx="5689600" cy="730250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Trashhand"/>
                <a:cs typeface="Trashhand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Trashhand"/>
                <a:cs typeface="Trashhand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Trashhand"/>
                <a:cs typeface="Trashhand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Trashhand"/>
                <a:cs typeface="Trashhand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Trashhand"/>
                <a:cs typeface="Trashhand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Trashhand"/>
                <a:cs typeface="Trashhand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489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489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7002066"/>
            <a:ext cx="9001125" cy="37443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7002066"/>
            <a:ext cx="9001125" cy="37443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3"/>
            <a:ext cx="19226335" cy="248343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713984"/>
            <a:ext cx="19621500" cy="1143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1778000"/>
            <a:ext cx="24384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fontAlgn="base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fontAlgn="base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958340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95834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475200" y="1296851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3692" r:id="rId2"/>
    <p:sldLayoutId id="2147484032" r:id="rId3"/>
    <p:sldLayoutId id="2147484033" r:id="rId4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958340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95834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6851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9" r:id="rId5"/>
    <p:sldLayoutId id="2147484037" r:id="rId6"/>
    <p:sldLayoutId id="2147484038" r:id="rId7"/>
    <p:sldLayoutId id="2147483823" r:id="rId8"/>
    <p:sldLayoutId id="2147484039" r:id="rId9"/>
    <p:sldLayoutId id="2147484040" r:id="rId10"/>
    <p:sldLayoutId id="2147484041" r:id="rId11"/>
    <p:sldLayoutId id="2147484042" r:id="rId12"/>
    <p:sldLayoutId id="2147484062" r:id="rId13"/>
    <p:sldLayoutId id="2147484044" r:id="rId14"/>
    <p:sldLayoutId id="2147484063" r:id="rId15"/>
    <p:sldLayoutId id="2147484045" r:id="rId16"/>
    <p:sldLayoutId id="2147484048" r:id="rId17"/>
    <p:sldLayoutId id="2147484050" r:id="rId18"/>
    <p:sldLayoutId id="2147484047" r:id="rId19"/>
    <p:sldLayoutId id="2147484049" r:id="rId20"/>
    <p:sldLayoutId id="2147484051" r:id="rId21"/>
    <p:sldLayoutId id="2147484052" r:id="rId22"/>
    <p:sldLayoutId id="2147484065" r:id="rId23"/>
    <p:sldLayoutId id="2147484066" r:id="rId24"/>
    <p:sldLayoutId id="2147484053" r:id="rId25"/>
    <p:sldLayoutId id="2147484054" r:id="rId26"/>
    <p:sldLayoutId id="2147484056" r:id="rId27"/>
    <p:sldLayoutId id="2147484055" r:id="rId28"/>
    <p:sldLayoutId id="2147484064" r:id="rId29"/>
    <p:sldLayoutId id="2147484057" r:id="rId30"/>
    <p:sldLayoutId id="2147484058" r:id="rId31"/>
    <p:sldLayoutId id="2147484059" r:id="rId32"/>
    <p:sldLayoutId id="2147484067" r:id="rId33"/>
    <p:sldLayoutId id="2147484060" r:id="rId34"/>
    <p:sldLayoutId id="2147484061" r:id="rId35"/>
  </p:sldLayoutIdLst>
  <p:transition spd="med">
    <p:fade thruBlk="1"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8000" spc="30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2630" y="3044245"/>
            <a:ext cx="24384000" cy="3444878"/>
          </a:xfrm>
          <a:ln/>
        </p:spPr>
        <p:txBody>
          <a:bodyPr/>
          <a:lstStyle/>
          <a:p>
            <a:r>
              <a:rPr lang="en-US" sz="10000" dirty="0"/>
              <a:t>OPTIMIZATION OF MENU AVAILABILITY &amp; PAIRING FOR CHIPOTLE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2346" y="8027368"/>
            <a:ext cx="18434048" cy="5688632"/>
          </a:xfrm>
        </p:spPr>
        <p:txBody>
          <a:bodyPr/>
          <a:lstStyle/>
          <a:p>
            <a:r>
              <a:rPr lang="en-US" dirty="0"/>
              <a:t>Python Methodologies</a:t>
            </a:r>
          </a:p>
          <a:p>
            <a:r>
              <a:rPr lang="en-US" dirty="0"/>
              <a:t>Lars Sorensen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15FBA-E407-4551-A856-D0561AF3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2" y="7074024"/>
            <a:ext cx="3522748" cy="3522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C4F85-DCD9-445D-A8B9-326DAD9A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848" y="7074024"/>
            <a:ext cx="3523793" cy="35237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8"/>
            <a:ext cx="9001125" cy="767172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tacos. We will find the most popular tacos.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More people prefer Soft Tacos over Hard Tacos.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In this category Carnitas &amp; Steak are very close second , while chicken is still the first.</a:t>
            </a:r>
          </a:p>
          <a:p>
            <a:endParaRPr lang="en-US" sz="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TACOS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21265-848E-48FB-986B-12313D79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208" y="2570320"/>
            <a:ext cx="9721080" cy="101138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0882C0-2E8F-4C77-971B-22AA6F3E5A8A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846441458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9"/>
            <a:ext cx="9001125" cy="623802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Drinks. We will find the most popular Drinks.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Canned Soft Drinks &amp; Bottled Water are the 2 most popular drinks.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747D31-A866-4EF7-B0D9-FF0438A4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200" y="2682910"/>
            <a:ext cx="9737718" cy="98886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4AA60F-180F-469F-9EE0-61567BB23B55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2657682793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9"/>
            <a:ext cx="9001125" cy="623802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Canned Soft Drinks and Canned Sodas can be further categorized by brands.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Coke occupies the first 2 positions with their regular &amp; diet versions.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CANNED SOFT DRINKS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823EA-EF38-43E9-91CA-C3EAA636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128" y="3249843"/>
            <a:ext cx="10102078" cy="90318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F18957-C0BE-4DC5-94D6-E52E8F4D106E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2531982599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BASKET ANALYSIS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1564010" y="3761656"/>
            <a:ext cx="21321488" cy="7493000"/>
          </a:xfrm>
        </p:spPr>
        <p:txBody>
          <a:bodyPr/>
          <a:lstStyle/>
          <a:p>
            <a:r>
              <a:rPr lang="en-US" dirty="0"/>
              <a:t>Used to find hidden patterns from sets of data </a:t>
            </a:r>
          </a:p>
          <a:p>
            <a:r>
              <a:rPr lang="en-US" dirty="0"/>
              <a:t>Applying association rules to find new combos</a:t>
            </a:r>
          </a:p>
          <a:p>
            <a:r>
              <a:rPr lang="en-US" dirty="0"/>
              <a:t>Applying association rules to find ingredient dependencies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EC59F-08A5-4913-BFF3-18691DEB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MARKET BASKET ANALYSIS |  CHIPOTLE</a:t>
            </a:r>
          </a:p>
        </p:txBody>
      </p:sp>
    </p:spTree>
    <p:extLst>
      <p:ext uri="{BB962C8B-B14F-4D97-AF65-F5344CB8AC3E}">
        <p14:creationId xmlns:p14="http://schemas.microsoft.com/office/powerpoint/2010/main" val="3123504238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BASKET ANALYSIS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F275-7FBA-3B47-A324-29C62FA53B29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3186AB-FEFB-43C3-93A0-B6CCC9398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759" y="6137920"/>
            <a:ext cx="22784482" cy="620715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1CF98-D322-4166-895E-40629135332C}"/>
              </a:ext>
            </a:extLst>
          </p:cNvPr>
          <p:cNvSpPr txBox="1"/>
          <p:nvPr/>
        </p:nvSpPr>
        <p:spPr>
          <a:xfrm>
            <a:off x="1030760" y="2753544"/>
            <a:ext cx="22134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Associations found in orders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associations can be used to make new meal combos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399ED8A-01CF-4103-9A4C-6925C75C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MARKET BASKET ANALYSIS |  CHIPOTLE</a:t>
            </a:r>
          </a:p>
        </p:txBody>
      </p:sp>
    </p:spTree>
    <p:extLst>
      <p:ext uri="{BB962C8B-B14F-4D97-AF65-F5344CB8AC3E}">
        <p14:creationId xmlns:p14="http://schemas.microsoft.com/office/powerpoint/2010/main" val="3322322433"/>
      </p:ext>
    </p:extLst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BASKET ANALYSIS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F275-7FBA-3B47-A324-29C62FA53B29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3186AB-FEFB-43C3-93A0-B6CCC9398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73" y="7146032"/>
            <a:ext cx="22878362" cy="463563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1CF98-D322-4166-895E-40629135332C}"/>
              </a:ext>
            </a:extLst>
          </p:cNvPr>
          <p:cNvSpPr txBox="1"/>
          <p:nvPr/>
        </p:nvSpPr>
        <p:spPr>
          <a:xfrm>
            <a:off x="1030760" y="2753544"/>
            <a:ext cx="22134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Associations found in Ingredients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399ED8A-01CF-4103-9A4C-6925C75C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MARKET BASKET ANALYSIS |  CHIPOTLE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75533-0714-4B03-853A-0DEC19363142}"/>
              </a:ext>
            </a:extLst>
          </p:cNvPr>
          <p:cNvSpPr txBox="1"/>
          <p:nvPr/>
        </p:nvSpPr>
        <p:spPr>
          <a:xfrm>
            <a:off x="1002386" y="4232774"/>
            <a:ext cx="2244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These ingredients are highly dependent on each other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If one of the ingredient is unavailable the it will directly affect sales.  </a:t>
            </a:r>
          </a:p>
        </p:txBody>
      </p:sp>
    </p:spTree>
    <p:extLst>
      <p:ext uri="{BB962C8B-B14F-4D97-AF65-F5344CB8AC3E}">
        <p14:creationId xmlns:p14="http://schemas.microsoft.com/office/powerpoint/2010/main" val="4276738588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POPULAR INGREDIENT IDENTIFICATION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1564010" y="3761656"/>
            <a:ext cx="21321488" cy="7493000"/>
          </a:xfrm>
        </p:spPr>
        <p:txBody>
          <a:bodyPr/>
          <a:lstStyle/>
          <a:p>
            <a:r>
              <a:rPr lang="en-US" dirty="0"/>
              <a:t>Most used ingredients are at risk of going out of stock</a:t>
            </a:r>
          </a:p>
          <a:p>
            <a:r>
              <a:rPr lang="en-US" dirty="0"/>
              <a:t>This can directly affect sales</a:t>
            </a:r>
          </a:p>
          <a:p>
            <a:r>
              <a:rPr lang="en-US" dirty="0"/>
              <a:t>Thus , it is necessary to keep a safety stock for these popular ingredients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EC59F-08A5-4913-BFF3-18691DEB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POPULAR INGREDIENT IDENTIFICATION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463939057"/>
      </p:ext>
    </p:extLst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E8CF-6424-8447-8AB8-03B7243822BF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6FAE41A-2A78-4456-8139-51A943D9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POPULAR INGREDIENT IDENTIFICATION |  CHIPOTLE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14D180-4834-4A6B-AB6C-A4E92099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2" t="6107" r="5179" b="13085"/>
          <a:stretch/>
        </p:blipFill>
        <p:spPr>
          <a:xfrm>
            <a:off x="6431360" y="3617641"/>
            <a:ext cx="12628016" cy="8064896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4F33B865-EA58-4E56-9D5F-9B0E591F6225}"/>
              </a:ext>
            </a:extLst>
          </p:cNvPr>
          <p:cNvSpPr txBox="1">
            <a:spLocks noChangeArrowheads="1"/>
          </p:cNvSpPr>
          <p:nvPr/>
        </p:nvSpPr>
        <p:spPr>
          <a:xfrm>
            <a:off x="690650" y="607710"/>
            <a:ext cx="15281100" cy="1701800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pPr algn="l"/>
            <a:r>
              <a:rPr lang="en-US" b="1" kern="0" dirty="0"/>
              <a:t>POPULAR INGREDIENT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946048693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FEF6-DBE5-4363-803B-14F83077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05A56-1E40-46B7-BE2E-E4102FB5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SCOPE | 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84B47-45F4-4C2E-8F93-3966AF59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D3E8DE5-3FCC-4E9F-8454-0E4CA8B0DF15}"/>
              </a:ext>
            </a:extLst>
          </p:cNvPr>
          <p:cNvSpPr txBox="1">
            <a:spLocks noChangeArrowheads="1"/>
          </p:cNvSpPr>
          <p:nvPr/>
        </p:nvSpPr>
        <p:spPr>
          <a:xfrm>
            <a:off x="1384300" y="584200"/>
            <a:ext cx="21680908" cy="1701800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+mj-lt"/>
                <a:ea typeface="+mj-ea"/>
                <a:cs typeface="+mj-cs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pPr algn="l"/>
            <a:r>
              <a:rPr lang="en-US" b="1" kern="0" dirty="0"/>
              <a:t>FUTURE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DF061-8129-45D4-89FE-9493A1AE25F8}"/>
              </a:ext>
            </a:extLst>
          </p:cNvPr>
          <p:cNvSpPr txBox="1"/>
          <p:nvPr/>
        </p:nvSpPr>
        <p:spPr>
          <a:xfrm>
            <a:off x="886744" y="3545632"/>
            <a:ext cx="2174641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This project was performed on the data provided on a single Chipotle outlet. This project could be scaled to include more branches for a larger region. Doing this will help us evaluate a strategy for a certain region pertaining to the demographics there.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5000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This project could be integrated with other Chipotle systems to mine and provide continuous insights to the branch manager and thus help them solve a problem in its initial stages.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03213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" descr="ScribbleChalk.png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CD090875-3F91-BC4D-AE66-91B782642D79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85028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62EB11-E2EA-4A05-8B57-EE82D3734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65312"/>
            <a:ext cx="25471703" cy="18194073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54200" y="1097360"/>
            <a:ext cx="20675600" cy="1930400"/>
          </a:xfrm>
        </p:spPr>
        <p:txBody>
          <a:bodyPr/>
          <a:lstStyle/>
          <a:p>
            <a:pPr algn="ctr"/>
            <a:r>
              <a:rPr lang="en-US" sz="10000" dirty="0"/>
              <a:t>MEET THE TEAM!</a:t>
            </a:r>
          </a:p>
        </p:txBody>
      </p:sp>
    </p:spTree>
    <p:extLst>
      <p:ext uri="{BB962C8B-B14F-4D97-AF65-F5344CB8AC3E}">
        <p14:creationId xmlns:p14="http://schemas.microsoft.com/office/powerpoint/2010/main" val="210238828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/>
              <a:t>INTRODUCTION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1564010" y="3761656"/>
            <a:ext cx="21321488" cy="7493000"/>
          </a:xfrm>
        </p:spPr>
        <p:txBody>
          <a:bodyPr/>
          <a:lstStyle/>
          <a:p>
            <a:r>
              <a:rPr lang="en-US" dirty="0"/>
              <a:t>Founded on July 13, 1993</a:t>
            </a:r>
          </a:p>
          <a:p>
            <a:r>
              <a:rPr lang="en-US" dirty="0"/>
              <a:t>2250 locations &amp; revenue worth $3904 millions</a:t>
            </a:r>
          </a:p>
          <a:p>
            <a:r>
              <a:rPr lang="en-US" dirty="0"/>
              <a:t>Specializes in affordable Mexican cuisine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EC59F-08A5-4913-BFF3-18691DEB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2650120615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/>
              <a:t>PROJECT OBJECTIVES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1564010" y="3761656"/>
            <a:ext cx="21321488" cy="9196684"/>
          </a:xfrm>
        </p:spPr>
        <p:txBody>
          <a:bodyPr/>
          <a:lstStyle/>
          <a:p>
            <a:r>
              <a:rPr lang="en-US" dirty="0"/>
              <a:t>Determine &amp; categorize orders to learn consumer habits</a:t>
            </a:r>
          </a:p>
          <a:p>
            <a:r>
              <a:rPr lang="en-US" dirty="0"/>
              <a:t>Use association analysis to find hidden trends &amp; develop new meal combos</a:t>
            </a:r>
          </a:p>
          <a:p>
            <a:r>
              <a:rPr lang="en-US" dirty="0"/>
              <a:t>Find most used ingredients to order extra stock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EC59F-08A5-4913-BFF3-18691DEB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0" y="12958340"/>
            <a:ext cx="7721600" cy="730250"/>
          </a:xfrm>
        </p:spPr>
        <p:txBody>
          <a:bodyPr/>
          <a:lstStyle/>
          <a:p>
            <a:r>
              <a:rPr lang="en-US" dirty="0"/>
              <a:t>MENU OPTIMIZATION |  CHIPOTLE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1584176"/>
          </a:xfrm>
        </p:spPr>
        <p:txBody>
          <a:bodyPr/>
          <a:lstStyle/>
          <a:p>
            <a:r>
              <a:rPr lang="en-US" sz="5000" dirty="0"/>
              <a:t>The menu items on chipotle menu can be broadly divided into six categories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Categorization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3AD8-C243-4027-B6D8-3230527CB99F}"/>
              </a:ext>
            </a:extLst>
          </p:cNvPr>
          <p:cNvSpPr txBox="1"/>
          <p:nvPr/>
        </p:nvSpPr>
        <p:spPr>
          <a:xfrm>
            <a:off x="2398713" y="6786662"/>
            <a:ext cx="2880519" cy="3460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Bowls</a:t>
            </a:r>
          </a:p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Burritos</a:t>
            </a:r>
          </a:p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Chips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8DAAD-B796-45FA-8F8B-3D9BE39136C3}"/>
              </a:ext>
            </a:extLst>
          </p:cNvPr>
          <p:cNvSpPr txBox="1"/>
          <p:nvPr/>
        </p:nvSpPr>
        <p:spPr>
          <a:xfrm>
            <a:off x="6076157" y="6786662"/>
            <a:ext cx="2880519" cy="3460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Tacos</a:t>
            </a:r>
          </a:p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Salads</a:t>
            </a:r>
          </a:p>
          <a:p>
            <a:pPr marL="571500" lvl="0" indent="-571500" algn="l">
              <a:lnSpc>
                <a:spcPct val="110000"/>
              </a:lnSpc>
              <a:spcBef>
                <a:spcPts val="3500"/>
              </a:spcBef>
              <a:buSzPct val="96000"/>
              <a:buFont typeface="Arial" panose="020B0604020202020204" pitchFamily="34" charset="0"/>
              <a:buChar char="•"/>
            </a:pPr>
            <a:r>
              <a:rPr lang="en-US" sz="5000" kern="0" dirty="0">
                <a:solidFill>
                  <a:srgbClr val="FFFFFF"/>
                </a:solidFill>
                <a:latin typeface="Oswald Light"/>
                <a:sym typeface="Oswald Light" charset="0"/>
              </a:rPr>
              <a:t>Drinks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A10A55-9E38-401D-A541-D57EC748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116" y="3505857"/>
            <a:ext cx="11986196" cy="82427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60EC48-0B62-492B-973C-16666BF04FD6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1660098758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8"/>
            <a:ext cx="9001125" cy="638203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Bowls. We will find the most popular bowls.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Chicken &amp; Steak Bowls are by far the most popular ones.</a:t>
            </a:r>
          </a:p>
          <a:p>
            <a:endParaRPr lang="en-US" sz="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BOWLS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8DBA5-9CF6-4782-85BF-6A394DD9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76" y="2324118"/>
            <a:ext cx="9926216" cy="10644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1FEB9-BBB6-4CC8-8D33-8716D605780D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3461405463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8"/>
            <a:ext cx="9001125" cy="638203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Burritos. We will find the most popular burritos.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Chicken &amp; Steak Burritos are by far the most popular ones.</a:t>
            </a:r>
          </a:p>
          <a:p>
            <a:endParaRPr lang="en-US" sz="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BURRITOS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95C03-7D26-4744-B3FE-87213BF6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02" y="3257549"/>
            <a:ext cx="9627527" cy="95031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05AD1E-E87B-48D1-9F60-B577B01F43EA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38241618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8"/>
            <a:ext cx="9001125" cy="638203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Chips. We will find the most popular chips &amp; sides.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Chips with Guacamole &amp; Chips with Fresh Tomato Salsa are the popular choices.</a:t>
            </a:r>
          </a:p>
          <a:p>
            <a:endParaRPr lang="en-US" sz="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CHIPS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5B29CB-AE7B-4E7F-91DB-178BDC53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125" y="2114573"/>
            <a:ext cx="8668544" cy="108437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5E225-1A10-48B7-95F7-7E40AE330C00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1598215224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84300" y="584200"/>
            <a:ext cx="21680908" cy="1701800"/>
          </a:xfrm>
        </p:spPr>
        <p:txBody>
          <a:bodyPr/>
          <a:lstStyle/>
          <a:p>
            <a:r>
              <a:rPr lang="en-US" sz="9600" dirty="0"/>
              <a:t>CATEGORIZING ORDERS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408237" y="5012468"/>
            <a:ext cx="9001125" cy="638203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Now we will look further into Salads. We will find the most popular Salads.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Chicken &amp; Veggie Salads are the most popular choices.</a:t>
            </a:r>
          </a:p>
          <a:p>
            <a:endParaRPr lang="en-US" sz="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0715EA-449B-8244-8D9F-16D0E277FCF8}" type="datetime3">
              <a:rPr lang="en-US" smtClean="0"/>
              <a:t>5 May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6B7680-52CB-4DE9-82CE-9F7A8D7D9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SALADS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479FD-6F3A-4DC4-BEEA-5D6BAFCC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244" y="3258159"/>
            <a:ext cx="9194291" cy="91444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6B4A53-EC8B-4D81-A80F-0FE344C24571}"/>
              </a:ext>
            </a:extLst>
          </p:cNvPr>
          <p:cNvSpPr/>
          <p:nvPr/>
        </p:nvSpPr>
        <p:spPr>
          <a:xfrm>
            <a:off x="9930419" y="13148969"/>
            <a:ext cx="452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pc="300" dirty="0">
                <a:solidFill>
                  <a:srgbClr val="FFFFFF"/>
                </a:solidFill>
                <a:latin typeface="Trashhand"/>
              </a:rPr>
              <a:t>MENU OPTIMIZATION |  CHIPOTLE</a:t>
            </a:r>
          </a:p>
        </p:txBody>
      </p:sp>
    </p:spTree>
    <p:extLst>
      <p:ext uri="{BB962C8B-B14F-4D97-AF65-F5344CB8AC3E}">
        <p14:creationId xmlns:p14="http://schemas.microsoft.com/office/powerpoint/2010/main" val="352014798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Pages>0</Pages>
  <Words>613</Words>
  <Characters>0</Characters>
  <Application>Microsoft Office PowerPoint</Application>
  <PresentationFormat>Custom</PresentationFormat>
  <Lines>0</Lines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41" baseType="lpstr">
      <vt:lpstr>Amatic SC Bold</vt:lpstr>
      <vt:lpstr>Amatic SC Regular</vt:lpstr>
      <vt:lpstr>Arial</vt:lpstr>
      <vt:lpstr>Bellota</vt:lpstr>
      <vt:lpstr>Calibri</vt:lpstr>
      <vt:lpstr>Gill Sans</vt:lpstr>
      <vt:lpstr>Lucida Grande</vt:lpstr>
      <vt:lpstr>Novecento wide Book</vt:lpstr>
      <vt:lpstr>Oswald light</vt:lpstr>
      <vt:lpstr>Oswald light</vt:lpstr>
      <vt:lpstr>Sketch Gothic Light</vt:lpstr>
      <vt:lpstr>Sketch Rockwell</vt:lpstr>
      <vt:lpstr>Sketch Rockwell</vt:lpstr>
      <vt:lpstr>Sketch Rockwell</vt:lpstr>
      <vt:lpstr>TrashHAND</vt:lpstr>
      <vt:lpstr>TrashHAND</vt:lpstr>
      <vt:lpstr>TrashHAND</vt:lpstr>
      <vt:lpstr>ヒラギノ角ゴ ProN W3</vt:lpstr>
      <vt:lpstr>ヒラギノ角ゴ ProN W6</vt:lpstr>
      <vt:lpstr>Title &amp; Subtitle </vt:lpstr>
      <vt:lpstr>No Heading Pages</vt:lpstr>
      <vt:lpstr>Heading Bar Pages</vt:lpstr>
      <vt:lpstr>OPTIMIZATION OF MENU AVAILABILITY &amp; PAIRING FOR CHIPOTLE</vt:lpstr>
      <vt:lpstr>MEET THE TEAM!</vt:lpstr>
      <vt:lpstr>INTRODUCTION</vt:lpstr>
      <vt:lpstr>PROJECT OBJECTIVES</vt:lpstr>
      <vt:lpstr>CATEGORIZING ORDERS</vt:lpstr>
      <vt:lpstr>CATEGORIZING ORDERS</vt:lpstr>
      <vt:lpstr>CATEGORIZING ORDERS</vt:lpstr>
      <vt:lpstr>CATEGORIZING ORDERS</vt:lpstr>
      <vt:lpstr>CATEGORIZING ORDERS</vt:lpstr>
      <vt:lpstr>CATEGORIZING ORDERS</vt:lpstr>
      <vt:lpstr>CATEGORIZING ORDERS</vt:lpstr>
      <vt:lpstr>CATEGORIZING ORDERS</vt:lpstr>
      <vt:lpstr>MARKET BASKET ANALYSIS</vt:lpstr>
      <vt:lpstr>MARKET BASKET ANALYSIS</vt:lpstr>
      <vt:lpstr>MARKET BASKET ANALYSIS</vt:lpstr>
      <vt:lpstr>POPULAR INGREDIENT IDENTIFICATION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 Of The Blue</dc:title>
  <dc:subject/>
  <dc:creator>Rushaabh Rajesh Saliya</dc:creator>
  <cp:keywords/>
  <dc:description/>
  <cp:lastModifiedBy>Rushaabh Rajesh Saliya</cp:lastModifiedBy>
  <cp:revision>188</cp:revision>
  <dcterms:modified xsi:type="dcterms:W3CDTF">2018-05-05T15:12:59Z</dcterms:modified>
</cp:coreProperties>
</file>